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93" r:id="rId4"/>
    <p:sldId id="286" r:id="rId5"/>
    <p:sldId id="287" r:id="rId6"/>
    <p:sldId id="299" r:id="rId7"/>
    <p:sldId id="29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9" autoAdjust="0"/>
    <p:restoredTop sz="82000" autoAdjust="0"/>
  </p:normalViewPr>
  <p:slideViewPr>
    <p:cSldViewPr>
      <p:cViewPr varScale="1">
        <p:scale>
          <a:sx n="56" d="100"/>
          <a:sy n="56" d="100"/>
        </p:scale>
        <p:origin x="1056" y="78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2793E-071A-44D1-9A5D-356F882212FC}" type="datetimeFigureOut">
              <a:rPr lang="en-US" smtClean="0"/>
              <a:t>19-Jul-19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A526DF-0AF1-4C42-A7D8-55EAA1143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963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statistical methods or machine learning algorithms like decision trees can handle discrete attributes only.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526DF-0AF1-4C42-A7D8-55EAA11431B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44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 algn="just">
              <a:buFontTx/>
              <a:buNone/>
            </a:pPr>
            <a:r>
              <a:rPr lang="en-US" dirty="0" smtClean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With or without taking class information</a:t>
            </a:r>
            <a:r>
              <a:rPr lang="en-US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(Supervised / Unsupervised)</a:t>
            </a:r>
          </a:p>
          <a:p>
            <a:pPr marL="457200" lvl="1" indent="0" algn="just">
              <a:buFontTx/>
              <a:buNone/>
            </a:pPr>
            <a:r>
              <a:rPr lang="en-US" dirty="0" smtClean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Number of variables used </a:t>
            </a:r>
            <a:r>
              <a:rPr lang="en-US" dirty="0" smtClean="0">
                <a:latin typeface="Helvetica" panose="020B0604020202020204" pitchFamily="34" charset="0"/>
                <a:cs typeface="Helvetica" panose="020B0604020202020204" pitchFamily="34" charset="0"/>
              </a:rPr>
              <a:t>(static variable / dynamic variable)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526DF-0AF1-4C42-A7D8-55EAA11431B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22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Equal width binning : Can be greatly affected by outliers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526DF-0AF1-4C42-A7D8-55EAA11431B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578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pPr lvl="0"/>
            <a:r>
              <a:rPr lang="en-IN" dirty="0" smtClean="0"/>
              <a:t>Discretization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 smtClean="0">
                <a:solidFill>
                  <a:srgbClr val="211D71"/>
                </a:solidFill>
              </a:rPr>
              <a:t>Prof.Aruna</a:t>
            </a:r>
            <a:r>
              <a:rPr lang="en-US" sz="1800" dirty="0" smtClean="0">
                <a:solidFill>
                  <a:srgbClr val="211D71"/>
                </a:solidFill>
              </a:rPr>
              <a:t> </a:t>
            </a:r>
            <a:r>
              <a:rPr lang="en-US" sz="1800" dirty="0" err="1" smtClean="0">
                <a:solidFill>
                  <a:srgbClr val="211D71"/>
                </a:solidFill>
              </a:rPr>
              <a:t>Malapati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8" y="1600201"/>
            <a:ext cx="10191261" cy="3733799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Define and list the discretization methods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List and apply unsupervised </a:t>
            </a:r>
            <a:r>
              <a:rPr lang="en-US" sz="2400" dirty="0"/>
              <a:t>discretization </a:t>
            </a:r>
            <a:r>
              <a:rPr lang="en-US" sz="2400" dirty="0" smtClean="0"/>
              <a:t>methods to any data set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597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Discretization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tx1"/>
                </a:solidFill>
              </a:rPr>
              <a:t>Convert </a:t>
            </a:r>
            <a:r>
              <a:rPr lang="en-US" sz="2400" dirty="0" smtClean="0">
                <a:solidFill>
                  <a:srgbClr val="FF0000"/>
                </a:solidFill>
              </a:rPr>
              <a:t>continuous </a:t>
            </a:r>
            <a:r>
              <a:rPr lang="en-US" sz="2400" dirty="0">
                <a:solidFill>
                  <a:srgbClr val="FF0000"/>
                </a:solidFill>
              </a:rPr>
              <a:t>attribute into a discrete one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877816"/>
              </p:ext>
            </p:extLst>
          </p:nvPr>
        </p:nvGraphicFramePr>
        <p:xfrm>
          <a:off x="849086" y="1905000"/>
          <a:ext cx="23622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3017">
                  <a:extLst>
                    <a:ext uri="{9D8B030D-6E8A-4147-A177-3AD203B41FA5}">
                      <a16:colId xmlns:a16="http://schemas.microsoft.com/office/drawing/2014/main" val="1733981585"/>
                    </a:ext>
                  </a:extLst>
                </a:gridCol>
                <a:gridCol w="1509183">
                  <a:extLst>
                    <a:ext uri="{9D8B030D-6E8A-4147-A177-3AD203B41FA5}">
                      <a16:colId xmlns:a16="http://schemas.microsoft.com/office/drawing/2014/main" val="18232950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Age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Alzimer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0485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60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Yes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438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65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Yes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8307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45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No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1557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55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Yes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4772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50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No</a:t>
                      </a:r>
                      <a:endParaRPr lang="en-US"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32320"/>
                  </a:ext>
                </a:extLst>
              </a:tr>
            </a:tbl>
          </a:graphicData>
        </a:graphic>
      </p:graphicFrame>
      <p:grpSp>
        <p:nvGrpSpPr>
          <p:cNvPr id="48" name="Group 47"/>
          <p:cNvGrpSpPr/>
          <p:nvPr/>
        </p:nvGrpSpPr>
        <p:grpSpPr>
          <a:xfrm>
            <a:off x="7315200" y="1905000"/>
            <a:ext cx="5023756" cy="1534886"/>
            <a:chOff x="6518776" y="3276600"/>
            <a:chExt cx="5023756" cy="1534886"/>
          </a:xfrm>
        </p:grpSpPr>
        <p:grpSp>
          <p:nvGrpSpPr>
            <p:cNvPr id="45" name="Group 44"/>
            <p:cNvGrpSpPr/>
            <p:nvPr/>
          </p:nvGrpSpPr>
          <p:grpSpPr>
            <a:xfrm>
              <a:off x="6518776" y="3287486"/>
              <a:ext cx="5023756" cy="1524000"/>
              <a:chOff x="5720444" y="3429000"/>
              <a:chExt cx="5023756" cy="1524000"/>
            </a:xfrm>
          </p:grpSpPr>
          <p:cxnSp>
            <p:nvCxnSpPr>
              <p:cNvPr id="8" name="Straight Connector 7"/>
              <p:cNvCxnSpPr/>
              <p:nvPr/>
            </p:nvCxnSpPr>
            <p:spPr>
              <a:xfrm flipV="1">
                <a:off x="5949044" y="4370614"/>
                <a:ext cx="4419600" cy="381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5949044" y="4408714"/>
                <a:ext cx="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5949044" y="4408714"/>
                <a:ext cx="0" cy="1524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6711044" y="4408714"/>
                <a:ext cx="0" cy="1524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7396844" y="4408714"/>
                <a:ext cx="0" cy="1524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8158844" y="4408714"/>
                <a:ext cx="0" cy="1524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8920844" y="4408714"/>
                <a:ext cx="0" cy="1524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9606644" y="4381500"/>
                <a:ext cx="0" cy="1524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10368644" y="4386943"/>
                <a:ext cx="0" cy="1524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/>
              <p:cNvSpPr txBox="1"/>
              <p:nvPr/>
            </p:nvSpPr>
            <p:spPr>
              <a:xfrm>
                <a:off x="5720444" y="457278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30</a:t>
                </a:r>
                <a:endParaRPr lang="en-US" b="1" dirty="0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6501692" y="4561114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40</a:t>
                </a:r>
                <a:endParaRPr lang="en-US" b="1" dirty="0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 flipH="1">
                <a:off x="7182049" y="4583668"/>
                <a:ext cx="6665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50</a:t>
                </a:r>
                <a:endParaRPr lang="en-US" b="1" dirty="0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 flipH="1">
                <a:off x="7963297" y="4561114"/>
                <a:ext cx="6665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60</a:t>
                </a:r>
                <a:endParaRPr lang="en-US" b="1" dirty="0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 flipH="1">
                <a:off x="8703526" y="4550228"/>
                <a:ext cx="6665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70</a:t>
                </a:r>
                <a:endParaRPr lang="en-US" b="1" dirty="0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 flipH="1">
                <a:off x="9413619" y="4544786"/>
                <a:ext cx="5711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80</a:t>
                </a:r>
                <a:endParaRPr lang="en-US" b="1" dirty="0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 flipH="1">
                <a:off x="10173096" y="4528458"/>
                <a:ext cx="57110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rPr>
                  <a:t>90</a:t>
                </a:r>
                <a:endParaRPr lang="en-US" b="1" dirty="0">
                  <a:solidFill>
                    <a:schemeClr val="accent5">
                      <a:lumMod val="60000"/>
                      <a:lumOff val="40000"/>
                    </a:schemeClr>
                  </a:solidFill>
                </a:endParaRPr>
              </a:p>
            </p:txBody>
          </p:sp>
          <p:cxnSp>
            <p:nvCxnSpPr>
              <p:cNvPr id="35" name="Straight Arrow Connector 34"/>
              <p:cNvCxnSpPr/>
              <p:nvPr/>
            </p:nvCxnSpPr>
            <p:spPr>
              <a:xfrm>
                <a:off x="7391400" y="3429000"/>
                <a:ext cx="0" cy="97971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Oval 36"/>
              <p:cNvSpPr/>
              <p:nvPr/>
            </p:nvSpPr>
            <p:spPr>
              <a:xfrm>
                <a:off x="6920396" y="3918857"/>
                <a:ext cx="90004" cy="1197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7320644" y="3918857"/>
                <a:ext cx="90004" cy="1197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7696200" y="3918857"/>
                <a:ext cx="90004" cy="1197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8139596" y="3918857"/>
                <a:ext cx="90004" cy="1197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8520596" y="3918857"/>
                <a:ext cx="90004" cy="11974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7509376" y="3276600"/>
              <a:ext cx="4251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92D050"/>
                  </a:solidFill>
                </a:rPr>
                <a:t>C1</a:t>
              </a:r>
              <a:endParaRPr lang="en-US" b="1" dirty="0">
                <a:solidFill>
                  <a:srgbClr val="92D050"/>
                </a:solidFill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686800" y="3276600"/>
              <a:ext cx="4235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C2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50" name="Left Brace 49"/>
          <p:cNvSpPr/>
          <p:nvPr/>
        </p:nvSpPr>
        <p:spPr>
          <a:xfrm>
            <a:off x="2677129" y="4922384"/>
            <a:ext cx="571104" cy="16764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865415" y="5497528"/>
            <a:ext cx="18117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Main issues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248233" y="5150984"/>
            <a:ext cx="84016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How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to choose the number of intervals K </a:t>
            </a:r>
            <a:r>
              <a:rPr lang="en-US" sz="2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How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to define the cut points </a:t>
            </a:r>
            <a:r>
              <a:rPr lang="en-US" sz="24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?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400" dirty="0" smtClean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… </a:t>
            </a:r>
            <a:r>
              <a:rPr lang="en-US" sz="24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which are relevant according to the studied problem….</a:t>
            </a:r>
          </a:p>
        </p:txBody>
      </p:sp>
    </p:spTree>
    <p:extLst>
      <p:ext uri="{BB962C8B-B14F-4D97-AF65-F5344CB8AC3E}">
        <p14:creationId xmlns:p14="http://schemas.microsoft.com/office/powerpoint/2010/main" val="165566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0" grpId="0" animBg="1"/>
      <p:bldP spid="51" grpId="0"/>
      <p:bldP spid="5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Discretization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09600" y="1109662"/>
            <a:ext cx="10896600" cy="5519738"/>
          </a:xfrm>
        </p:spPr>
        <p:txBody>
          <a:bodyPr>
            <a:noAutofit/>
          </a:bodyPr>
          <a:lstStyle/>
          <a:p>
            <a:pPr algn="just" fontAlgn="base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400" dirty="0"/>
              <a:t>Unsupervised discretization</a:t>
            </a:r>
          </a:p>
          <a:p>
            <a:pPr marL="742950" lvl="2" indent="-342900" algn="just">
              <a:lnSpc>
                <a:spcPct val="150000"/>
              </a:lnSpc>
              <a:buClr>
                <a:srgbClr val="101141"/>
              </a:buClr>
              <a:buFont typeface="Wingdings" panose="05000000000000000000" pitchFamily="2" charset="2"/>
              <a:buChar char="ü"/>
            </a:pPr>
            <a:r>
              <a:rPr lang="en-US" altLang="en-US" sz="2400" dirty="0"/>
              <a:t>Equal-interval binning</a:t>
            </a:r>
          </a:p>
          <a:p>
            <a:pPr marL="742950" lvl="2" indent="-342900" algn="just">
              <a:lnSpc>
                <a:spcPct val="150000"/>
              </a:lnSpc>
              <a:buClr>
                <a:srgbClr val="101141"/>
              </a:buClr>
              <a:buFont typeface="Wingdings" panose="05000000000000000000" pitchFamily="2" charset="2"/>
              <a:buChar char="ü"/>
            </a:pPr>
            <a:r>
              <a:rPr lang="en-US" altLang="en-US" sz="2400" dirty="0"/>
              <a:t>Equal-frequency binning</a:t>
            </a:r>
          </a:p>
          <a:p>
            <a:pPr algn="just" fontAlgn="base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400" dirty="0" smtClean="0"/>
              <a:t>Supervised </a:t>
            </a:r>
            <a:r>
              <a:rPr lang="en-US" altLang="en-US" sz="2400" dirty="0"/>
              <a:t>discretization</a:t>
            </a:r>
          </a:p>
          <a:p>
            <a:pPr lvl="1" algn="just" fontAlgn="base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400" dirty="0"/>
              <a:t>Entropy-based discretization</a:t>
            </a:r>
          </a:p>
          <a:p>
            <a:pPr lvl="1" algn="just" fontAlgn="base">
              <a:lnSpc>
                <a:spcPct val="150000"/>
              </a:lnSpc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400" dirty="0"/>
              <a:t>It tries to maximize the “purity” of the intervals (i.e. to contain as less as possible mixture of class labels)</a:t>
            </a:r>
          </a:p>
          <a:p>
            <a:endParaRPr lang="en-US" sz="2400" dirty="0"/>
          </a:p>
        </p:txBody>
      </p:sp>
      <p:sp>
        <p:nvSpPr>
          <p:cNvPr id="8" name="Right Brace 7"/>
          <p:cNvSpPr/>
          <p:nvPr/>
        </p:nvSpPr>
        <p:spPr>
          <a:xfrm>
            <a:off x="4683089" y="1470780"/>
            <a:ext cx="533400" cy="1219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5327160" y="1470780"/>
            <a:ext cx="617904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• Class labels are ignored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• The best number of bins </a:t>
            </a:r>
            <a:r>
              <a:rPr lang="en-US" altLang="en-US" sz="2400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k</a:t>
            </a:r>
            <a:r>
              <a:rPr lang="en-US" alt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 is determined experimentally</a:t>
            </a:r>
          </a:p>
        </p:txBody>
      </p:sp>
    </p:spTree>
    <p:extLst>
      <p:ext uri="{BB962C8B-B14F-4D97-AF65-F5344CB8AC3E}">
        <p14:creationId xmlns:p14="http://schemas.microsoft.com/office/powerpoint/2010/main" val="941886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Unsupervised </a:t>
            </a:r>
            <a:r>
              <a:rPr lang="en-US" dirty="0" smtClean="0"/>
              <a:t>Discretization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0" y="1066800"/>
            <a:ext cx="11811000" cy="5334000"/>
          </a:xfrm>
        </p:spPr>
        <p:txBody>
          <a:bodyPr>
            <a:normAutofit fontScale="77500" lnSpcReduction="20000"/>
          </a:bodyPr>
          <a:lstStyle/>
          <a:p>
            <a:pPr algn="just" fontAlgn="base">
              <a:lnSpc>
                <a:spcPct val="170000"/>
              </a:lnSpc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 smtClean="0"/>
              <a:t>User specifies </a:t>
            </a:r>
            <a:r>
              <a:rPr lang="en-US" altLang="en-US" sz="2800" dirty="0"/>
              <a:t>the </a:t>
            </a:r>
            <a:r>
              <a:rPr lang="en-US" altLang="en-US" sz="2800" dirty="0">
                <a:solidFill>
                  <a:srgbClr val="FF0000"/>
                </a:solidFill>
              </a:rPr>
              <a:t>number of intervals </a:t>
            </a:r>
            <a:r>
              <a:rPr lang="en-US" altLang="en-US" sz="2800" dirty="0"/>
              <a:t>and/or </a:t>
            </a:r>
            <a:r>
              <a:rPr lang="en-US" altLang="en-US" sz="2800" dirty="0">
                <a:solidFill>
                  <a:srgbClr val="FF0000"/>
                </a:solidFill>
              </a:rPr>
              <a:t>how many data points </a:t>
            </a:r>
            <a:r>
              <a:rPr lang="en-US" altLang="en-US" sz="2800" dirty="0"/>
              <a:t>should be included in any given interval.</a:t>
            </a:r>
          </a:p>
          <a:p>
            <a:pPr algn="just" fontAlgn="base">
              <a:lnSpc>
                <a:spcPct val="170000"/>
              </a:lnSpc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lang="en-US" altLang="en-US" sz="2800" dirty="0"/>
              <a:t>The following heuristic is often used to choose intervals:</a:t>
            </a:r>
          </a:p>
          <a:p>
            <a:pPr lvl="1" algn="just" fontAlgn="base">
              <a:lnSpc>
                <a:spcPct val="170000"/>
              </a:lnSpc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800" dirty="0"/>
              <a:t>The </a:t>
            </a:r>
            <a:r>
              <a:rPr lang="en-US" altLang="en-US" sz="2800" dirty="0">
                <a:solidFill>
                  <a:srgbClr val="FF0000"/>
                </a:solidFill>
              </a:rPr>
              <a:t>number of intervals </a:t>
            </a:r>
            <a:r>
              <a:rPr lang="en-US" altLang="en-US" sz="2800" dirty="0"/>
              <a:t>for each attribute </a:t>
            </a:r>
            <a:r>
              <a:rPr lang="en-US" altLang="en-US" sz="2800" dirty="0">
                <a:solidFill>
                  <a:srgbClr val="FF0000"/>
                </a:solidFill>
              </a:rPr>
              <a:t>should not be smaller than the number of classes</a:t>
            </a:r>
            <a:r>
              <a:rPr lang="en-US" altLang="en-US" sz="2800" dirty="0"/>
              <a:t> (if known). </a:t>
            </a:r>
          </a:p>
          <a:p>
            <a:pPr lvl="1" algn="just" fontAlgn="base">
              <a:lnSpc>
                <a:spcPct val="170000"/>
              </a:lnSpc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sz="2800" dirty="0"/>
              <a:t>The other popular heuristic is to choose the number of intervals, </a:t>
            </a:r>
            <a:r>
              <a:rPr lang="en-US" altLang="en-US" sz="2800" dirty="0" err="1"/>
              <a:t>n</a:t>
            </a:r>
            <a:r>
              <a:rPr lang="en-US" altLang="en-US" sz="2800" baseline="-25000" dirty="0" err="1"/>
              <a:t>Fi</a:t>
            </a:r>
            <a:r>
              <a:rPr lang="en-US" altLang="en-US" sz="2800" dirty="0"/>
              <a:t>, for each attribute, F</a:t>
            </a:r>
            <a:r>
              <a:rPr lang="en-US" altLang="en-US" sz="2800" baseline="-25000" dirty="0"/>
              <a:t>i </a:t>
            </a:r>
            <a:r>
              <a:rPr lang="en-US" altLang="en-US" sz="2800" dirty="0"/>
              <a:t>(</a:t>
            </a:r>
            <a:r>
              <a:rPr lang="en-US" altLang="en-US" sz="2800" dirty="0" err="1"/>
              <a:t>i</a:t>
            </a:r>
            <a:r>
              <a:rPr lang="en-US" altLang="en-US" sz="2800" dirty="0"/>
              <a:t>=1,…,n,) where n is the number of attributes), as follows: </a:t>
            </a:r>
            <a:endParaRPr lang="en-US" altLang="en-US" sz="2800" dirty="0" smtClean="0"/>
          </a:p>
          <a:p>
            <a:pPr marL="682625" lvl="1" indent="-225425" algn="just" fontAlgn="base">
              <a:lnSpc>
                <a:spcPct val="170000"/>
              </a:lnSpc>
              <a:spcAft>
                <a:spcPct val="0"/>
              </a:spcAft>
              <a:buNone/>
            </a:pPr>
            <a:r>
              <a:rPr lang="en-US" altLang="en-US" sz="2800" dirty="0">
                <a:solidFill>
                  <a:srgbClr val="FF0000"/>
                </a:solidFill>
              </a:rPr>
              <a:t> </a:t>
            </a:r>
            <a:r>
              <a:rPr lang="en-US" altLang="en-US" sz="2800" dirty="0" smtClean="0">
                <a:solidFill>
                  <a:srgbClr val="FF0000"/>
                </a:solidFill>
              </a:rPr>
              <a:t>  </a:t>
            </a:r>
            <a:r>
              <a:rPr lang="en-US" altLang="en-US" sz="2800" dirty="0" err="1" smtClean="0">
                <a:solidFill>
                  <a:srgbClr val="FF0000"/>
                </a:solidFill>
              </a:rPr>
              <a:t>n</a:t>
            </a:r>
            <a:r>
              <a:rPr lang="en-US" altLang="en-US" sz="2800" baseline="-25000" dirty="0" err="1" smtClean="0">
                <a:solidFill>
                  <a:srgbClr val="FF0000"/>
                </a:solidFill>
              </a:rPr>
              <a:t>Fi</a:t>
            </a:r>
            <a:r>
              <a:rPr lang="en-US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= M/3∗ C </a:t>
            </a:r>
            <a:r>
              <a:rPr lang="en-US" altLang="en-US" sz="2800" dirty="0"/>
              <a:t>where </a:t>
            </a:r>
            <a:r>
              <a:rPr lang="en-US" altLang="en-US" sz="2800" dirty="0">
                <a:solidFill>
                  <a:srgbClr val="FF0000"/>
                </a:solidFill>
              </a:rPr>
              <a:t>M is the number of training examples and C is the number of known </a:t>
            </a:r>
            <a:r>
              <a:rPr lang="en-US" altLang="en-US" sz="2800" dirty="0" smtClean="0">
                <a:solidFill>
                  <a:srgbClr val="FF0000"/>
                </a:solidFill>
              </a:rPr>
              <a:t>   classes.</a:t>
            </a:r>
            <a:endParaRPr lang="en-US" altLang="en-US" sz="28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908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Methods for Binning Numeric Predictor Variables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762000" y="1295401"/>
            <a:ext cx="10160000" cy="1676399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Equal </a:t>
            </a:r>
            <a:r>
              <a:rPr lang="en-US" sz="2400" dirty="0"/>
              <a:t>width binning </a:t>
            </a:r>
            <a:endParaRPr lang="en-US" sz="24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Equal </a:t>
            </a:r>
            <a:r>
              <a:rPr lang="en-US" sz="2400" dirty="0"/>
              <a:t>frequency binning </a:t>
            </a:r>
            <a:endParaRPr lang="en-US" sz="24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Binning </a:t>
            </a:r>
            <a:r>
              <a:rPr lang="en-US" sz="2400" dirty="0"/>
              <a:t>by clustering </a:t>
            </a:r>
            <a:endParaRPr lang="en-US" sz="2400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838200" y="2971800"/>
          <a:ext cx="10871201" cy="29840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240">
                  <a:extLst>
                    <a:ext uri="{9D8B030D-6E8A-4147-A177-3AD203B41FA5}">
                      <a16:colId xmlns:a16="http://schemas.microsoft.com/office/drawing/2014/main" val="1071717920"/>
                    </a:ext>
                  </a:extLst>
                </a:gridCol>
                <a:gridCol w="1393743">
                  <a:extLst>
                    <a:ext uri="{9D8B030D-6E8A-4147-A177-3AD203B41FA5}">
                      <a16:colId xmlns:a16="http://schemas.microsoft.com/office/drawing/2014/main" val="1025045969"/>
                    </a:ext>
                  </a:extLst>
                </a:gridCol>
                <a:gridCol w="2197819">
                  <a:extLst>
                    <a:ext uri="{9D8B030D-6E8A-4147-A177-3AD203B41FA5}">
                      <a16:colId xmlns:a16="http://schemas.microsoft.com/office/drawing/2014/main" val="3067517506"/>
                    </a:ext>
                  </a:extLst>
                </a:gridCol>
                <a:gridCol w="2302667">
                  <a:extLst>
                    <a:ext uri="{9D8B030D-6E8A-4147-A177-3AD203B41FA5}">
                      <a16:colId xmlns:a16="http://schemas.microsoft.com/office/drawing/2014/main" val="3373295656"/>
                    </a:ext>
                  </a:extLst>
                </a:gridCol>
                <a:gridCol w="2802732">
                  <a:extLst>
                    <a:ext uri="{9D8B030D-6E8A-4147-A177-3AD203B41FA5}">
                      <a16:colId xmlns:a16="http://schemas.microsoft.com/office/drawing/2014/main" val="36415772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Original data: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b="1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53 56 57 63 66 67 67 67 68 69 70 70 70 70 72 73</a:t>
                      </a:r>
                      <a:r>
                        <a:rPr lang="en-US" b="1" baseline="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75 75 76 76 78 79 80 81</a:t>
                      </a:r>
                      <a:endParaRPr lang="en-US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362470"/>
                  </a:ext>
                </a:extLst>
              </a:tr>
              <a:tr h="418682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Method</a:t>
                      </a:r>
                      <a:endParaRPr lang="en-US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Bin1</a:t>
                      </a:r>
                      <a:endParaRPr lang="en-US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Bin2 </a:t>
                      </a:r>
                      <a:endParaRPr lang="en-US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Bin3</a:t>
                      </a:r>
                      <a:endParaRPr lang="en-US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76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Equi</a:t>
                      </a:r>
                      <a:r>
                        <a:rPr lang="en-US" b="1" baseline="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Width</a:t>
                      </a:r>
                      <a:endParaRPr lang="en-US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81-53=28</a:t>
                      </a:r>
                      <a: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/>
                      </a:r>
                      <a:b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</a:br>
                      <a:r>
                        <a:rPr lang="en-US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28/3=9.33</a:t>
                      </a:r>
                      <a:endParaRPr lang="en-US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[53,62)=</a:t>
                      </a:r>
                    </a:p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{53,56,57}</a:t>
                      </a:r>
                      <a:endParaRPr lang="en-US" sz="1800" b="1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[62,72)=</a:t>
                      </a:r>
                    </a:p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{63,66,67,67,67,68,69,70,70,70}</a:t>
                      </a:r>
                      <a:endParaRPr lang="en-US" sz="1800" b="1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[72,81]={72,73,75,75,76,76,78,79,80,81}</a:t>
                      </a:r>
                      <a:endParaRPr lang="en-US" sz="1800" b="1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2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err="1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Equi</a:t>
                      </a:r>
                      <a:r>
                        <a:rPr lang="en-US" b="1" baseline="0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Frequency</a:t>
                      </a:r>
                      <a:endParaRPr lang="en-US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24/3=8</a:t>
                      </a:r>
                      <a:endParaRPr lang="en-US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{53,56,57,63,66,67, 67,67}</a:t>
                      </a:r>
                      <a:endParaRPr lang="en-US" sz="1800" b="1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{68,69,70,70,70,</a:t>
                      </a:r>
                    </a:p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72,73,75}</a:t>
                      </a:r>
                      <a:endParaRPr lang="en-US" sz="1800" b="1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{75,76,76,78,79,80,81}</a:t>
                      </a:r>
                      <a:endParaRPr lang="en-US" sz="1800" b="1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2085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Find </a:t>
                      </a:r>
                      <a:r>
                        <a:rPr lang="en-US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natural gaps in the data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some variation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{53,56,57,63,66,67, 67,67,68,69}</a:t>
                      </a:r>
                      <a:endParaRPr lang="en-US" sz="1800" b="1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{70,70,70,</a:t>
                      </a:r>
                    </a:p>
                    <a:p>
                      <a:r>
                        <a:rPr lang="en-US" sz="1800" b="1" kern="1200" dirty="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72,73,75,75}</a:t>
                      </a:r>
                      <a:endParaRPr lang="en-US" sz="1800" b="1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1" kern="1200" smtClean="0">
                          <a:solidFill>
                            <a:schemeClr val="dk1"/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rPr>
                        <a:t>{76,76,78,79,80,81}</a:t>
                      </a:r>
                      <a:endParaRPr lang="en-US" sz="1800" b="1" kern="1200" dirty="0">
                        <a:solidFill>
                          <a:schemeClr val="dk1"/>
                        </a:solidFill>
                        <a:latin typeface="Helvetica" panose="020B0604020202020204" pitchFamily="34" charset="0"/>
                        <a:ea typeface="+mn-ea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49310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7488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 </a:t>
            </a:r>
            <a:r>
              <a:rPr lang="en-US"/>
              <a:t>Supervised </a:t>
            </a:r>
            <a:r>
              <a:rPr lang="en-US" smtClean="0"/>
              <a:t>Discretization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438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4442</TotalTime>
  <Words>402</Words>
  <Application>Microsoft Office PowerPoint</Application>
  <PresentationFormat>Widescreen</PresentationFormat>
  <Paragraphs>86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Discretization</vt:lpstr>
      <vt:lpstr>Learning Objective</vt:lpstr>
      <vt:lpstr>Discretization</vt:lpstr>
      <vt:lpstr>Discretization</vt:lpstr>
      <vt:lpstr>Unsupervised Discretization</vt:lpstr>
      <vt:lpstr>Methods for Binning Numeric Predictor Variables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Aruna</cp:lastModifiedBy>
  <cp:revision>279</cp:revision>
  <dcterms:created xsi:type="dcterms:W3CDTF">2018-10-16T06:13:57Z</dcterms:created>
  <dcterms:modified xsi:type="dcterms:W3CDTF">2019-07-19T10:11:30Z</dcterms:modified>
</cp:coreProperties>
</file>